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8" r:id="rId3"/>
    <p:sldId id="300" r:id="rId4"/>
    <p:sldId id="614" r:id="rId5"/>
    <p:sldId id="615" r:id="rId6"/>
    <p:sldId id="616" r:id="rId7"/>
    <p:sldId id="617" r:id="rId8"/>
    <p:sldId id="605" r:id="rId9"/>
    <p:sldId id="606" r:id="rId10"/>
    <p:sldId id="618" r:id="rId11"/>
    <p:sldId id="619" r:id="rId12"/>
    <p:sldId id="620" r:id="rId13"/>
    <p:sldId id="621" r:id="rId14"/>
    <p:sldId id="60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7410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482170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40838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5473b98d-2efe-4e37-bb99-f81871abf58f/assets/audio/27_unit_7__lesson_1__exercise_4.mp3" TargetMode="External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3430/307/360" TargetMode="External"/><Relationship Id="rId4" Type="http://schemas.openxmlformats.org/officeDocument/2006/relationships/hyperlink" Target="https://www.bookwidgets.com/play/6CA396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urveyhero.com/c/pvc3ykdq" TargetMode="Externa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rcak.srce.hr/en/156970?lang=en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5473b98d-2efe-4e37-bb99-f81871abf58f/" TargetMode="External"/><Relationship Id="rId5" Type="http://schemas.openxmlformats.org/officeDocument/2006/relationships/image" Target="../media/image16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Body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mind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520" y="1"/>
            <a:ext cx="4817828" cy="6843506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347" y="0"/>
            <a:ext cx="7347133" cy="6843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. </a:t>
            </a:r>
            <a:r>
              <a:rPr lang="hr-HR" sz="2000" i="1" dirty="0"/>
              <a:t>Nadopuni tekst riječima koje nedostaju.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3354" y="424282"/>
            <a:ext cx="10984040" cy="62695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32C86334-D946-45A8-A9F1-EC34CAE12455}"/>
              </a:ext>
            </a:extLst>
          </p:cNvPr>
          <p:cNvSpPr txBox="1">
            <a:spLocks/>
          </p:cNvSpPr>
          <p:nvPr/>
        </p:nvSpPr>
        <p:spPr>
          <a:xfrm>
            <a:off x="4564891" y="224253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headaches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6ABF7CA1-E00E-4540-B7BB-ACC11AE7C735}"/>
              </a:ext>
            </a:extLst>
          </p:cNvPr>
          <p:cNvSpPr txBox="1">
            <a:spLocks/>
          </p:cNvSpPr>
          <p:nvPr/>
        </p:nvSpPr>
        <p:spPr>
          <a:xfrm>
            <a:off x="6739331" y="264112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dry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10FD5CC6-9595-4145-8702-DC1101BAB995}"/>
              </a:ext>
            </a:extLst>
          </p:cNvPr>
          <p:cNvSpPr txBox="1">
            <a:spLocks/>
          </p:cNvSpPr>
          <p:nvPr/>
        </p:nvSpPr>
        <p:spPr>
          <a:xfrm>
            <a:off x="2098915" y="304375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chest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AE518469-E63F-40CD-998E-DD2B9898CB93}"/>
              </a:ext>
            </a:extLst>
          </p:cNvPr>
          <p:cNvSpPr txBox="1">
            <a:spLocks/>
          </p:cNvSpPr>
          <p:nvPr/>
        </p:nvSpPr>
        <p:spPr>
          <a:xfrm>
            <a:off x="8913771" y="304375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symptoms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006ED0EF-3325-4CAC-90E0-9761EAEFCCF9}"/>
              </a:ext>
            </a:extLst>
          </p:cNvPr>
          <p:cNvSpPr txBox="1">
            <a:spLocks/>
          </p:cNvSpPr>
          <p:nvPr/>
        </p:nvSpPr>
        <p:spPr>
          <a:xfrm>
            <a:off x="10443442" y="344072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insomnia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29C0772F-4CC3-4A0C-A0BD-5EA43FF65955}"/>
              </a:ext>
            </a:extLst>
          </p:cNvPr>
          <p:cNvSpPr txBox="1">
            <a:spLocks/>
          </p:cNvSpPr>
          <p:nvPr/>
        </p:nvSpPr>
        <p:spPr>
          <a:xfrm>
            <a:off x="4257004" y="42612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jealousy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B99FB87F-9A13-4031-B6AE-32B7B103973D}"/>
              </a:ext>
            </a:extLst>
          </p:cNvPr>
          <p:cNvSpPr txBox="1">
            <a:spLocks/>
          </p:cNvSpPr>
          <p:nvPr/>
        </p:nvSpPr>
        <p:spPr>
          <a:xfrm>
            <a:off x="6232257" y="466299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upset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5630FF95-A813-4831-918C-899460DCFAAA}"/>
              </a:ext>
            </a:extLst>
          </p:cNvPr>
          <p:cNvSpPr txBox="1">
            <a:spLocks/>
          </p:cNvSpPr>
          <p:nvPr/>
        </p:nvSpPr>
        <p:spPr>
          <a:xfrm>
            <a:off x="2422434" y="507116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pounding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F2D10339-3782-4C65-ADCD-9E1C3AE3EFE1}"/>
              </a:ext>
            </a:extLst>
          </p:cNvPr>
          <p:cNvSpPr txBox="1">
            <a:spLocks/>
          </p:cNvSpPr>
          <p:nvPr/>
        </p:nvSpPr>
        <p:spPr>
          <a:xfrm>
            <a:off x="3522974" y="586165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suppress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7446526B-BBBC-4C70-B09A-8C20498FF770}"/>
              </a:ext>
            </a:extLst>
          </p:cNvPr>
          <p:cNvSpPr txBox="1">
            <a:spLocks/>
          </p:cNvSpPr>
          <p:nvPr/>
        </p:nvSpPr>
        <p:spPr>
          <a:xfrm>
            <a:off x="9312738" y="587338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tension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565BA536-35B5-4878-9287-2812DF6B9EE6}"/>
              </a:ext>
            </a:extLst>
          </p:cNvPr>
          <p:cNvSpPr txBox="1">
            <a:spLocks/>
          </p:cNvSpPr>
          <p:nvPr/>
        </p:nvSpPr>
        <p:spPr>
          <a:xfrm>
            <a:off x="3711972" y="626863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pressure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366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041" y="1"/>
            <a:ext cx="4814678" cy="684350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109.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4720" y="427072"/>
            <a:ext cx="5119477" cy="20215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555802" y="427072"/>
            <a:ext cx="6636198" cy="623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Alicia talking about stress.</a:t>
            </a:r>
            <a:r>
              <a:rPr lang="hr-HR" sz="2000" b="1" dirty="0"/>
              <a:t> </a:t>
            </a:r>
            <a:r>
              <a:rPr lang="en-US" sz="2000" b="1" dirty="0"/>
              <a:t>What problems does she have?</a:t>
            </a:r>
            <a:r>
              <a:rPr lang="hr-HR" sz="2000" b="1" dirty="0"/>
              <a:t> </a:t>
            </a:r>
            <a:r>
              <a:rPr lang="hr-HR" sz="2000" i="1" dirty="0"/>
              <a:t>Poslušaj zvučni zapis u kojem Alicia govori o stresu. S kojim problemima se ona suočava?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https://www.e-sfera.hr/dodatni-digitalni-sadrzaji/5473b98d-2efe-4e37-bb99-f81871abf58f/assets/audio/27_unit_7__lesson_1__exercise_4.mp3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5528986" y="3798004"/>
            <a:ext cx="6649973" cy="808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with their meaning.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Poveži riječi </a:t>
            </a:r>
            <a:r>
              <a:rPr lang="hr-HR" sz="2000" i="1" dirty="0" smtClean="0"/>
              <a:t>s </a:t>
            </a:r>
            <a:r>
              <a:rPr lang="hr-HR" sz="2000" i="1" dirty="0"/>
              <a:t>njihovim značenjem.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4720" y="2779853"/>
            <a:ext cx="5119477" cy="2845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xmlns="" id="{56F209E2-E7FD-41E5-9D6A-DA88A5B3F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45" y="1547446"/>
            <a:ext cx="344360" cy="25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xmlns="" id="{FEF16B34-9E97-47CD-B6B9-4BF625BC7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45" y="1816843"/>
            <a:ext cx="344360" cy="25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9_Body_and_mind_SB_p_109_ex_04">
            <a:hlinkClick r:id="" action="ppaction://media"/>
            <a:extLst>
              <a:ext uri="{FF2B5EF4-FFF2-40B4-BE49-F238E27FC236}">
                <a16:creationId xmlns:a16="http://schemas.microsoft.com/office/drawing/2014/main" xmlns="" id="{F91ABC42-1220-43BB-8F00-81371819EBB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596175" y="1385708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EC12FC50-1F59-4317-9A68-2207EAF85E90}"/>
              </a:ext>
            </a:extLst>
          </p:cNvPr>
          <p:cNvSpPr txBox="1">
            <a:spLocks/>
          </p:cNvSpPr>
          <p:nvPr/>
        </p:nvSpPr>
        <p:spPr>
          <a:xfrm>
            <a:off x="2059967" y="444461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E9C9CE5F-5213-47B5-91D2-67BE2B6D448E}"/>
              </a:ext>
            </a:extLst>
          </p:cNvPr>
          <p:cNvSpPr txBox="1">
            <a:spLocks/>
          </p:cNvSpPr>
          <p:nvPr/>
        </p:nvSpPr>
        <p:spPr>
          <a:xfrm>
            <a:off x="2059967" y="335471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CF25FFFA-34CF-47E1-8364-5F561BB8B2EE}"/>
              </a:ext>
            </a:extLst>
          </p:cNvPr>
          <p:cNvSpPr txBox="1">
            <a:spLocks/>
          </p:cNvSpPr>
          <p:nvPr/>
        </p:nvSpPr>
        <p:spPr>
          <a:xfrm>
            <a:off x="2059967" y="497672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81A5E7E0-615B-4588-B0B6-B5CA991B55E0}"/>
              </a:ext>
            </a:extLst>
          </p:cNvPr>
          <p:cNvSpPr txBox="1">
            <a:spLocks/>
          </p:cNvSpPr>
          <p:nvPr/>
        </p:nvSpPr>
        <p:spPr>
          <a:xfrm>
            <a:off x="2059967" y="362077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66B0C543-5203-42C6-8EAA-DFB83EB78D5B}"/>
              </a:ext>
            </a:extLst>
          </p:cNvPr>
          <p:cNvSpPr txBox="1">
            <a:spLocks/>
          </p:cNvSpPr>
          <p:nvPr/>
        </p:nvSpPr>
        <p:spPr>
          <a:xfrm>
            <a:off x="2059967" y="389379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D1A6615C-60BD-43A9-84A8-04A2989682A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0945" y="5923389"/>
            <a:ext cx="5119478" cy="7393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BD1032A8-254B-4B87-AFF8-B0B86CF7E218}"/>
              </a:ext>
            </a:extLst>
          </p:cNvPr>
          <p:cNvSpPr txBox="1">
            <a:spLocks/>
          </p:cNvSpPr>
          <p:nvPr/>
        </p:nvSpPr>
        <p:spPr>
          <a:xfrm>
            <a:off x="5528985" y="5858471"/>
            <a:ext cx="6649973" cy="110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Alicia is your best friend.</a:t>
            </a:r>
            <a:r>
              <a:rPr lang="hr-HR" sz="2000" b="1" dirty="0"/>
              <a:t> </a:t>
            </a:r>
            <a:r>
              <a:rPr lang="en-US" sz="2000" b="1" dirty="0"/>
              <a:t>How would you help her?</a:t>
            </a:r>
            <a:r>
              <a:rPr lang="hr-HR" sz="2000" b="1" dirty="0"/>
              <a:t> </a:t>
            </a:r>
            <a:r>
              <a:rPr lang="hr-HR" sz="2000" i="1" dirty="0"/>
              <a:t>Zamisli da je Alicia tvoja najbolja prijateljica. Kako bi joj ti pomogao?</a:t>
            </a:r>
          </a:p>
        </p:txBody>
      </p:sp>
    </p:spTree>
    <p:extLst>
      <p:ext uri="{BB962C8B-B14F-4D97-AF65-F5344CB8AC3E}">
        <p14:creationId xmlns:p14="http://schemas.microsoft.com/office/powerpoint/2010/main" xmlns="" val="34136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3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22" grpId="0" build="p"/>
      <p:bldP spid="11" grpId="0"/>
      <p:bldP spid="12" grpId="0"/>
      <p:bldP spid="13" grpId="0"/>
      <p:bldP spid="14" grpId="0"/>
      <p:bldP spid="15" grpId="0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324" y="1"/>
            <a:ext cx="4814220" cy="6843506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7030904" y="291000"/>
            <a:ext cx="5145772" cy="4609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Jeste li znali?</a:t>
            </a:r>
            <a:br>
              <a:rPr lang="hr-HR" sz="2000" i="1" dirty="0"/>
            </a:br>
            <a:r>
              <a:rPr lang="hr-HR" sz="2000" i="1" dirty="0"/>
              <a:t>Mala loptica za stiskanje, tzv. anti-stres loptica je izumljena 1980.-tih. Izumitelj se naljutio nakon jednog telefonskog razgovora, te je markerom gađao uokvirenu fotografiju svoje majke. Prvo se osjećao bolje, ali potom je trebao počistiti nered. I otud se rodila ideja za anti-stres lopticom. </a:t>
            </a:r>
            <a:br>
              <a:rPr lang="hr-HR" sz="2000" i="1" dirty="0"/>
            </a:br>
            <a:r>
              <a:rPr lang="hr-HR" sz="2000" i="1" dirty="0"/>
              <a:t>Istraživanja su pokazala da ona uistinu i djeluje, tj. da preusmjerava barem dio naše stres energije. Međutim, kako biste se nosili sa svakodnevnim dugotrajnim stresom liječnici preporučuju vježbanje, plesanje, druženje s prijateljima ili čak ispuštanje te negativne energije kroz plakanje ili vikanje.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16684" y="291000"/>
            <a:ext cx="4545782" cy="62615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AEF7241D-9899-4B5E-99C3-2A430C3689E0}"/>
              </a:ext>
            </a:extLst>
          </p:cNvPr>
          <p:cNvSpPr txBox="1">
            <a:spLocks/>
          </p:cNvSpPr>
          <p:nvPr/>
        </p:nvSpPr>
        <p:spPr>
          <a:xfrm>
            <a:off x="7030904" y="5322276"/>
            <a:ext cx="5123890" cy="1816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https://www.bookwidgets.com/play/6CA396P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https://wordwall.net/play/13430/307/360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17090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3183" y="0"/>
            <a:ext cx="4825982" cy="68589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37581" y="1039165"/>
            <a:ext cx="10129667" cy="36969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328246"/>
            <a:ext cx="7348313" cy="6155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prepositions below.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ponuđenim prijedlozima.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D676FA04-730C-4F37-8A9E-9415F7EE3301}"/>
              </a:ext>
            </a:extLst>
          </p:cNvPr>
          <p:cNvSpPr txBox="1">
            <a:spLocks/>
          </p:cNvSpPr>
          <p:nvPr/>
        </p:nvSpPr>
        <p:spPr>
          <a:xfrm>
            <a:off x="3602320" y="205040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70459F88-E664-4304-B64A-DCE0A6AE40FB}"/>
              </a:ext>
            </a:extLst>
          </p:cNvPr>
          <p:cNvSpPr txBox="1">
            <a:spLocks/>
          </p:cNvSpPr>
          <p:nvPr/>
        </p:nvSpPr>
        <p:spPr>
          <a:xfrm>
            <a:off x="3277568" y="243415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2660C76F-A5B0-43A0-B7ED-1E3DDFE79925}"/>
              </a:ext>
            </a:extLst>
          </p:cNvPr>
          <p:cNvSpPr txBox="1">
            <a:spLocks/>
          </p:cNvSpPr>
          <p:nvPr/>
        </p:nvSpPr>
        <p:spPr>
          <a:xfrm>
            <a:off x="3229397" y="281791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558AEB7E-4440-4543-BEAF-7FCBBEAD0BA8}"/>
              </a:ext>
            </a:extLst>
          </p:cNvPr>
          <p:cNvSpPr txBox="1">
            <a:spLocks/>
          </p:cNvSpPr>
          <p:nvPr/>
        </p:nvSpPr>
        <p:spPr>
          <a:xfrm>
            <a:off x="9074146" y="281791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3795A5DB-FC22-41DD-B722-5F811447F1E0}"/>
              </a:ext>
            </a:extLst>
          </p:cNvPr>
          <p:cNvSpPr txBox="1">
            <a:spLocks/>
          </p:cNvSpPr>
          <p:nvPr/>
        </p:nvSpPr>
        <p:spPr>
          <a:xfrm>
            <a:off x="2747004" y="320767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5195E94D-F2A2-49FA-A128-D9CE54C693FF}"/>
              </a:ext>
            </a:extLst>
          </p:cNvPr>
          <p:cNvSpPr txBox="1">
            <a:spLocks/>
          </p:cNvSpPr>
          <p:nvPr/>
        </p:nvSpPr>
        <p:spPr>
          <a:xfrm>
            <a:off x="3491576" y="357970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11428534-9056-4A5B-BFCA-450ABBDA046F}"/>
              </a:ext>
            </a:extLst>
          </p:cNvPr>
          <p:cNvSpPr txBox="1">
            <a:spLocks/>
          </p:cNvSpPr>
          <p:nvPr/>
        </p:nvSpPr>
        <p:spPr>
          <a:xfrm>
            <a:off x="6521878" y="395815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off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98484F8F-3D2A-4D08-AF74-46BDE0CD246D}"/>
              </a:ext>
            </a:extLst>
          </p:cNvPr>
          <p:cNvSpPr txBox="1">
            <a:spLocks/>
          </p:cNvSpPr>
          <p:nvPr/>
        </p:nvSpPr>
        <p:spPr>
          <a:xfrm>
            <a:off x="4781114" y="5936065"/>
            <a:ext cx="7373680" cy="1319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Odgovori na pitanja postavljena na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https://surveyhero.com/c/pvc3ykdq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64920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8073" y="0"/>
            <a:ext cx="4847686" cy="68859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04894" y="2826600"/>
            <a:ext cx="4287106" cy="389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Prema uputama u </a:t>
            </a:r>
            <a:r>
              <a:rPr lang="hr-HR" sz="2000" i="1" dirty="0" smtClean="0"/>
              <a:t>zadatku, </a:t>
            </a:r>
            <a:r>
              <a:rPr lang="hr-HR" sz="2000" i="1" dirty="0"/>
              <a:t>iskušaj vježbu usredotočene svjesnosti (</a:t>
            </a:r>
            <a:r>
              <a:rPr lang="hr-HR" sz="2000" i="1" dirty="0" err="1"/>
              <a:t>mindfulness</a:t>
            </a:r>
            <a:r>
              <a:rPr lang="hr-HR" sz="2000" i="1" dirty="0"/>
              <a:t>), a potom istraži pojmove </a:t>
            </a:r>
            <a:r>
              <a:rPr lang="hr-HR" sz="2000" b="1" i="1" dirty="0" err="1">
                <a:hlinkClick r:id="rId3"/>
              </a:rPr>
              <a:t>mindfulness</a:t>
            </a:r>
            <a:r>
              <a:rPr lang="hr-HR" sz="2000" b="1" i="1" dirty="0"/>
              <a:t>, </a:t>
            </a:r>
            <a:r>
              <a:rPr lang="hr-HR" sz="2000" b="1" i="1" dirty="0" err="1"/>
              <a:t>mindful</a:t>
            </a:r>
            <a:r>
              <a:rPr lang="hr-HR" sz="2000" b="1" i="1" dirty="0"/>
              <a:t> </a:t>
            </a:r>
            <a:r>
              <a:rPr lang="hr-HR" sz="2000" b="1" i="1" dirty="0" err="1"/>
              <a:t>eating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 err="1"/>
              <a:t>mindful</a:t>
            </a:r>
            <a:r>
              <a:rPr lang="hr-HR" sz="2000" b="1" i="1" dirty="0"/>
              <a:t> </a:t>
            </a:r>
            <a:r>
              <a:rPr lang="hr-HR" sz="2000" b="1" i="1" dirty="0" err="1" smtClean="0"/>
              <a:t>exercising</a:t>
            </a:r>
            <a:r>
              <a:rPr lang="hr-HR" sz="2000" b="1" i="1" smtClean="0"/>
              <a:t>/running</a:t>
            </a:r>
            <a:r>
              <a:rPr lang="hr-HR" sz="2000" b="1" i="1" dirty="0"/>
              <a:t>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5852" y="140677"/>
            <a:ext cx="7609894" cy="65883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8086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640971" y="771679"/>
            <a:ext cx="3754991" cy="531464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i šestu temu, danas krećemo na UNIT 7, posljednju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106. i 107.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</a:t>
            </a:r>
            <a:r>
              <a:rPr lang="hr-HR" sz="2000" i="1" dirty="0" smtClean="0"/>
              <a:t>je </a:t>
            </a:r>
            <a:r>
              <a:rPr lang="hr-HR" sz="2000" i="1" dirty="0"/>
              <a:t>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CHOICES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76908" y="756895"/>
            <a:ext cx="3765406" cy="534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217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524000"/>
            <a:ext cx="6620822" cy="4999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u posljednjoj cjelini našeg udžbenika ćemo naučiti pravilno pretvarati rečenice iz aktivnih u pasivne i obratno. Osim toga, naučit ćemo i pravilno koristiti odnosne zamjenice.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uz tijelo i um, hranu i </a:t>
            </a:r>
            <a:r>
              <a:rPr lang="hr-HR" sz="2000" i="1" dirty="0" smtClean="0"/>
              <a:t>ljudske </a:t>
            </a:r>
            <a:r>
              <a:rPr lang="hr-HR" sz="2000" i="1" dirty="0"/>
              <a:t>potrebe. </a:t>
            </a:r>
          </a:p>
          <a:p>
            <a:pPr marL="0" lvl="0" indent="0" algn="ctr">
              <a:buNone/>
            </a:pPr>
            <a:r>
              <a:rPr lang="hr-HR" sz="2000" i="1" dirty="0"/>
              <a:t>Čitat ćeš i slušati o lošim osjećajima i načinu kako se s njima nositi, čitat ćeš i govoriti o ljudskim potrebama, te diskutirati o problemima u vezi.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plesu i načinima kako se nositi sa stresom.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460489" y="809470"/>
            <a:ext cx="3691319" cy="5239058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43006" y="-17008"/>
            <a:ext cx="4843971" cy="687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767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529" y="0"/>
            <a:ext cx="4832675" cy="68589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108.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26146" y="1244294"/>
            <a:ext cx="4142008" cy="29070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504092"/>
            <a:ext cx="7348313" cy="597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are you feeling right now?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Kako se upravo osjećaš?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do when you are</a:t>
            </a:r>
            <a:r>
              <a:rPr lang="hr-HR" sz="2000" b="1" dirty="0"/>
              <a:t> </a:t>
            </a:r>
            <a:r>
              <a:rPr lang="en-US" sz="2000" b="1" dirty="0"/>
              <a:t>sad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radiš kada si tužan?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you do when you are angry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radiš kada si ljut?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you do when you are jealous?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Što radiš kada si ljubomoran?</a:t>
            </a:r>
          </a:p>
        </p:txBody>
      </p:sp>
    </p:spTree>
    <p:extLst>
      <p:ext uri="{BB962C8B-B14F-4D97-AF65-F5344CB8AC3E}">
        <p14:creationId xmlns:p14="http://schemas.microsoft.com/office/powerpoint/2010/main" xmlns="" val="2355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9882" y="0"/>
            <a:ext cx="4851305" cy="68859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1"/>
            <a:ext cx="7315354" cy="7325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.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body</a:t>
            </a:r>
            <a:r>
              <a:rPr lang="hr-HR" sz="2000" b="1" dirty="0"/>
              <a:t> </a:t>
            </a:r>
            <a:r>
              <a:rPr lang="hr-HR" sz="2000" b="1" dirty="0" err="1"/>
              <a:t>parts</a:t>
            </a:r>
            <a:r>
              <a:rPr lang="hr-HR" sz="2000" b="1" dirty="0"/>
              <a:t> are </a:t>
            </a:r>
            <a:r>
              <a:rPr lang="hr-HR" sz="2000" b="1" dirty="0" err="1"/>
              <a:t>affected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feelings</a:t>
            </a:r>
            <a:r>
              <a:rPr lang="hr-HR" sz="2000" b="1" dirty="0"/>
              <a:t>? </a:t>
            </a:r>
            <a:r>
              <a:rPr lang="hr-HR" sz="2000" i="1" dirty="0"/>
              <a:t>Pročitaj tekst. </a:t>
            </a:r>
            <a:r>
              <a:rPr lang="hr-HR" sz="2000" i="1" dirty="0" smtClean="0"/>
              <a:t>Na </a:t>
            </a:r>
            <a:r>
              <a:rPr lang="hr-HR" sz="2000" i="1" dirty="0"/>
              <a:t>koje dijelove tijela ovi osjećaji utječu?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98542" y="715108"/>
            <a:ext cx="9693528" cy="59759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C6B448DD-BAA4-4C26-9BB7-10696567380F}"/>
              </a:ext>
            </a:extLst>
          </p:cNvPr>
          <p:cNvSpPr txBox="1">
            <a:spLocks/>
          </p:cNvSpPr>
          <p:nvPr/>
        </p:nvSpPr>
        <p:spPr>
          <a:xfrm>
            <a:off x="7372581" y="97838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762489CD-E095-4031-991A-2C20FE42D22A}"/>
              </a:ext>
            </a:extLst>
          </p:cNvPr>
          <p:cNvSpPr txBox="1">
            <a:spLocks/>
          </p:cNvSpPr>
          <p:nvPr/>
        </p:nvSpPr>
        <p:spPr>
          <a:xfrm>
            <a:off x="7372581" y="123593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5B0298E2-D350-404E-A776-C307FA0DEDF6}"/>
              </a:ext>
            </a:extLst>
          </p:cNvPr>
          <p:cNvSpPr txBox="1">
            <a:spLocks/>
          </p:cNvSpPr>
          <p:nvPr/>
        </p:nvSpPr>
        <p:spPr>
          <a:xfrm>
            <a:off x="7372581" y="72683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157896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012" y="0"/>
            <a:ext cx="4820735" cy="6843506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6866966" y="845127"/>
            <a:ext cx="5038164" cy="4813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IDIOM TIME </a:t>
            </a:r>
            <a:r>
              <a:rPr lang="hr-HR" sz="2000" i="1" dirty="0"/>
              <a:t>kutak i razmisli o značenju sljedećih frazema!</a:t>
            </a:r>
          </a:p>
          <a:p>
            <a:pPr marL="0" indent="0">
              <a:buNone/>
            </a:pPr>
            <a:r>
              <a:rPr lang="hr-HR" sz="2000" i="1" dirty="0"/>
              <a:t>Izraz </a:t>
            </a:r>
            <a:r>
              <a:rPr lang="hr-HR" sz="2000" b="1" i="1" dirty="0"/>
              <a:t>a </a:t>
            </a:r>
            <a:r>
              <a:rPr lang="hr-HR" sz="2000" b="1" i="1" dirty="0" err="1"/>
              <a:t>lot</a:t>
            </a:r>
            <a:r>
              <a:rPr lang="hr-HR" sz="2000" b="1" i="1" dirty="0"/>
              <a:t> on </a:t>
            </a:r>
            <a:r>
              <a:rPr lang="hr-HR" sz="2000" b="1" i="1" dirty="0" err="1"/>
              <a:t>your</a:t>
            </a:r>
            <a:r>
              <a:rPr lang="hr-HR" sz="2000" b="1" i="1" dirty="0"/>
              <a:t> </a:t>
            </a:r>
            <a:r>
              <a:rPr lang="hr-HR" sz="2000" b="1" i="1" dirty="0" err="1"/>
              <a:t>mind</a:t>
            </a:r>
            <a:r>
              <a:rPr lang="hr-HR" sz="2000" b="1" i="1" dirty="0"/>
              <a:t> </a:t>
            </a:r>
            <a:r>
              <a:rPr lang="hr-HR" sz="2000" i="1" dirty="0"/>
              <a:t>ćeš koristiti kad imaš puno briga u isto vrijeme – kada si zabrinut. </a:t>
            </a:r>
            <a:br>
              <a:rPr lang="hr-HR" sz="2000" i="1" dirty="0"/>
            </a:br>
            <a:r>
              <a:rPr lang="hr-HR" sz="2000" i="1" dirty="0"/>
              <a:t>~ puno toga na pameti</a:t>
            </a:r>
          </a:p>
          <a:p>
            <a:pPr marL="0" indent="0">
              <a:buNone/>
            </a:pPr>
            <a:r>
              <a:rPr lang="hr-HR" sz="2000" i="1" dirty="0"/>
              <a:t>Kada si </a:t>
            </a:r>
            <a:r>
              <a:rPr lang="hr-HR" sz="2000" b="1" i="1" dirty="0"/>
              <a:t>at </a:t>
            </a:r>
            <a:r>
              <a:rPr lang="hr-HR" sz="2000" b="1" i="1" dirty="0" err="1"/>
              <a:t>breaking</a:t>
            </a:r>
            <a:r>
              <a:rPr lang="hr-HR" sz="2000" b="1" i="1" dirty="0"/>
              <a:t> </a:t>
            </a:r>
            <a:r>
              <a:rPr lang="hr-HR" sz="2000" b="1" i="1" dirty="0" err="1"/>
              <a:t>point</a:t>
            </a:r>
            <a:r>
              <a:rPr lang="hr-HR" sz="2000" b="1" i="1" dirty="0"/>
              <a:t> </a:t>
            </a:r>
            <a:r>
              <a:rPr lang="hr-HR" sz="2000" i="1" dirty="0"/>
              <a:t>zapravo želiš reći kako više ne možeš izdržati, tj. da ti je dosta briga. </a:t>
            </a:r>
            <a:br>
              <a:rPr lang="hr-HR" sz="2000" i="1" dirty="0"/>
            </a:br>
            <a:r>
              <a:rPr lang="hr-HR" sz="2000" i="1" dirty="0"/>
              <a:t>~ u prijelomnom trenutku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92816" y="845127"/>
            <a:ext cx="5038164" cy="49214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2021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698" y="-3858"/>
            <a:ext cx="4828010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217876" y="1159764"/>
            <a:ext cx="3974123" cy="5987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</a:t>
            </a:r>
            <a:r>
              <a:rPr lang="hr-HR" sz="2000" b="1" dirty="0"/>
              <a:t> </a:t>
            </a:r>
            <a:r>
              <a:rPr lang="en-US" sz="2000" b="1" dirty="0"/>
              <a:t>Find the words with</a:t>
            </a:r>
            <a:r>
              <a:rPr lang="hr-HR" sz="2000" b="1" dirty="0"/>
              <a:t> </a:t>
            </a:r>
            <a:r>
              <a:rPr lang="en-US" sz="2000" b="1" dirty="0"/>
              <a:t>these meanings.</a:t>
            </a:r>
            <a:r>
              <a:rPr lang="hr-HR" sz="2000" b="1" dirty="0"/>
              <a:t> </a:t>
            </a:r>
            <a:r>
              <a:rPr lang="hr-HR" sz="2000" i="1" dirty="0"/>
              <a:t>Pročitaj tekst na prethodnoj stranici još jednom i potraži riječi sa sljedećim značenjem.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3679606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109.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21312" y="1156042"/>
            <a:ext cx="3246826" cy="45420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9A438C54-A208-4118-B298-44331C16F8D9}"/>
              </a:ext>
            </a:extLst>
          </p:cNvPr>
          <p:cNvSpPr txBox="1">
            <a:spLocks/>
          </p:cNvSpPr>
          <p:nvPr/>
        </p:nvSpPr>
        <p:spPr>
          <a:xfrm>
            <a:off x="8217876" y="2450806"/>
            <a:ext cx="2059130" cy="3247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1</a:t>
            </a:r>
            <a:r>
              <a:rPr lang="hr-HR" sz="1800" b="1" i="1" dirty="0">
                <a:solidFill>
                  <a:srgbClr val="FF0000"/>
                </a:solidFill>
              </a:rPr>
              <a:t> let </a:t>
            </a:r>
            <a:r>
              <a:rPr lang="hr-HR" sz="1800" b="1" i="1" dirty="0" err="1">
                <a:solidFill>
                  <a:srgbClr val="FF0000"/>
                </a:solidFill>
              </a:rPr>
              <a:t>go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of</a:t>
            </a:r>
            <a:endParaRPr lang="hr-HR" sz="18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2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tighten</a:t>
            </a:r>
            <a:endParaRPr lang="hr-HR" sz="18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3</a:t>
            </a:r>
            <a:r>
              <a:rPr lang="hr-HR" sz="1800" b="1" i="1" dirty="0">
                <a:solidFill>
                  <a:srgbClr val="FF0000"/>
                </a:solidFill>
              </a:rPr>
              <a:t> fitness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4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clenching</a:t>
            </a:r>
            <a:endParaRPr lang="hr-HR" sz="18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5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suppress</a:t>
            </a:r>
            <a:endParaRPr lang="hr-HR" sz="18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6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insomnia</a:t>
            </a:r>
            <a:endParaRPr lang="hr-HR" sz="18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FF6699"/>
                </a:solidFill>
              </a:rPr>
              <a:t>7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pound</a:t>
            </a:r>
            <a:endParaRPr lang="hr-HR" sz="1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0231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23105" y="-18540"/>
            <a:ext cx="4843381" cy="68859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381088" y="152101"/>
            <a:ext cx="1823035" cy="7173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gaps. What can we do to let go of bad</a:t>
            </a:r>
            <a:r>
              <a:rPr lang="hr-HR" sz="2000" b="1" dirty="0"/>
              <a:t> </a:t>
            </a:r>
            <a:r>
              <a:rPr lang="en-US" sz="2000" b="1" dirty="0"/>
              <a:t>emotions?</a:t>
            </a:r>
            <a:r>
              <a:rPr lang="hr-HR" sz="2000" b="1" dirty="0"/>
              <a:t> </a:t>
            </a:r>
            <a:r>
              <a:rPr lang="hr-HR" sz="2000" i="1" dirty="0"/>
              <a:t>Nadopuni savjete za oslobađanje od loših osjećaja zadanim riječima.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1865" y="152102"/>
            <a:ext cx="10058583" cy="27581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Picture 2" descr="Vidi izvornu sliku">
            <a:hlinkClick r:id="rId4"/>
            <a:extLst>
              <a:ext uri="{FF2B5EF4-FFF2-40B4-BE49-F238E27FC236}">
                <a16:creationId xmlns:a16="http://schemas.microsoft.com/office/drawing/2014/main" xmlns="" id="{18CC2BD6-BAF2-478B-AD03-87C34A5E1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7200" y="276436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27430987-532A-452D-8A8F-DCDD6B243786}"/>
              </a:ext>
            </a:extLst>
          </p:cNvPr>
          <p:cNvSpPr txBox="1">
            <a:spLocks/>
          </p:cNvSpPr>
          <p:nvPr/>
        </p:nvSpPr>
        <p:spPr>
          <a:xfrm>
            <a:off x="4990917" y="4212639"/>
            <a:ext cx="7023459" cy="3616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6"/>
              </a:rPr>
              <a:t>https://www.e-sfera.hr/dodatni-digitalni-sadrzaji/5473b98d-2efe-4e37-bb99-f81871abf58f/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The good, the bad, and the worst - A story of stress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D2E517B3-3FE5-4188-BD1A-ED7A3ABB69D7}"/>
              </a:ext>
            </a:extLst>
          </p:cNvPr>
          <p:cNvSpPr txBox="1">
            <a:spLocks/>
          </p:cNvSpPr>
          <p:nvPr/>
        </p:nvSpPr>
        <p:spPr>
          <a:xfrm>
            <a:off x="1672256" y="117567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temples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A4AF5E8B-5195-4306-ACCA-DD82CE8D327E}"/>
              </a:ext>
            </a:extLst>
          </p:cNvPr>
          <p:cNvSpPr txBox="1">
            <a:spLocks/>
          </p:cNvSpPr>
          <p:nvPr/>
        </p:nvSpPr>
        <p:spPr>
          <a:xfrm>
            <a:off x="5626873" y="144491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rise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2738DC7E-B165-4B95-B84E-36369CC43201}"/>
              </a:ext>
            </a:extLst>
          </p:cNvPr>
          <p:cNvSpPr txBox="1">
            <a:spLocks/>
          </p:cNvSpPr>
          <p:nvPr/>
        </p:nvSpPr>
        <p:spPr>
          <a:xfrm>
            <a:off x="5626873" y="170243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reduce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D5F084FC-BC7D-46E2-8D34-653E859DD5C7}"/>
              </a:ext>
            </a:extLst>
          </p:cNvPr>
          <p:cNvSpPr txBox="1">
            <a:spLocks/>
          </p:cNvSpPr>
          <p:nvPr/>
        </p:nvSpPr>
        <p:spPr>
          <a:xfrm>
            <a:off x="2246687" y="195995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trust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687464D9-9FB4-4F58-B74E-2DEB0D5CB7D7}"/>
              </a:ext>
            </a:extLst>
          </p:cNvPr>
          <p:cNvSpPr txBox="1">
            <a:spLocks/>
          </p:cNvSpPr>
          <p:nvPr/>
        </p:nvSpPr>
        <p:spPr>
          <a:xfrm>
            <a:off x="3164445" y="224066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squeeze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BC72EBC4-D479-498E-9055-8448F5D254D5}"/>
              </a:ext>
            </a:extLst>
          </p:cNvPr>
          <p:cNvSpPr txBox="1">
            <a:spLocks/>
          </p:cNvSpPr>
          <p:nvPr/>
        </p:nvSpPr>
        <p:spPr>
          <a:xfrm>
            <a:off x="1369020" y="248998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tension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33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build="allAtOnce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3183" y="0"/>
            <a:ext cx="4825982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93477" y="758371"/>
            <a:ext cx="8561340" cy="59631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328246"/>
            <a:ext cx="7348313" cy="6155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illustrations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Zapiši riječi ispod ilustracija.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3931845" y="359069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brain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xmlns="" id="{6CC42019-C77C-489B-97E9-DA2D43F21BE6}"/>
              </a:ext>
            </a:extLst>
          </p:cNvPr>
          <p:cNvSpPr txBox="1">
            <a:spLocks/>
          </p:cNvSpPr>
          <p:nvPr/>
        </p:nvSpPr>
        <p:spPr>
          <a:xfrm>
            <a:off x="6096000" y="355630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nostrils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xmlns="" id="{D907E99D-3E4E-4CCB-B03A-1DB8330CB72B}"/>
              </a:ext>
            </a:extLst>
          </p:cNvPr>
          <p:cNvSpPr txBox="1">
            <a:spLocks/>
          </p:cNvSpPr>
          <p:nvPr/>
        </p:nvSpPr>
        <p:spPr>
          <a:xfrm>
            <a:off x="8250181" y="35906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face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xmlns="" id="{E9BE2AD5-BC2A-46D3-843F-E72FCB8BBEB4}"/>
              </a:ext>
            </a:extLst>
          </p:cNvPr>
          <p:cNvSpPr txBox="1">
            <a:spLocks/>
          </p:cNvSpPr>
          <p:nvPr/>
        </p:nvSpPr>
        <p:spPr>
          <a:xfrm>
            <a:off x="10404362" y="35906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jaw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xmlns="" id="{A6E7669F-D5DF-4624-AAC3-05AF760D42FC}"/>
              </a:ext>
            </a:extLst>
          </p:cNvPr>
          <p:cNvSpPr txBox="1">
            <a:spLocks/>
          </p:cNvSpPr>
          <p:nvPr/>
        </p:nvSpPr>
        <p:spPr>
          <a:xfrm>
            <a:off x="3897736" y="627223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heart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xmlns="" id="{7F76C991-7773-45B4-87C0-85EB04204440}"/>
              </a:ext>
            </a:extLst>
          </p:cNvPr>
          <p:cNvSpPr txBox="1">
            <a:spLocks/>
          </p:cNvSpPr>
          <p:nvPr/>
        </p:nvSpPr>
        <p:spPr>
          <a:xfrm>
            <a:off x="6096000" y="623934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veins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xmlns="" id="{6CB6A3AE-847D-4F48-BCBE-5E3CA2F15D78}"/>
              </a:ext>
            </a:extLst>
          </p:cNvPr>
          <p:cNvSpPr txBox="1">
            <a:spLocks/>
          </p:cNvSpPr>
          <p:nvPr/>
        </p:nvSpPr>
        <p:spPr>
          <a:xfrm>
            <a:off x="8250181" y="627223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chest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4C35C49B-45B9-4CB7-A1B0-E55333681516}"/>
              </a:ext>
            </a:extLst>
          </p:cNvPr>
          <p:cNvSpPr txBox="1">
            <a:spLocks/>
          </p:cNvSpPr>
          <p:nvPr/>
        </p:nvSpPr>
        <p:spPr>
          <a:xfrm>
            <a:off x="10326285" y="625876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stomach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98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9" grpId="0"/>
      <p:bldP spid="30" grpId="0"/>
      <p:bldP spid="31" grpId="0"/>
      <p:bldP spid="32" grpId="0"/>
      <p:bldP spid="33" grpId="0"/>
      <p:bldP spid="34" grpId="0"/>
      <p:bldP spid="35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3939</TotalTime>
  <Words>450</Words>
  <Application>Microsoft Office PowerPoint</Application>
  <PresentationFormat>Prilagođeno</PresentationFormat>
  <Paragraphs>99</Paragraphs>
  <Slides>14</Slides>
  <Notes>3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5" baseType="lpstr">
      <vt:lpstr>Tema sustava Office</vt:lpstr>
      <vt:lpstr>UNIT 7; Choices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08_U7_L1_Body_and_mind</dc:title>
  <dc:subject>Engleski jezik</dc:subject>
  <dc:creator>Siniša Vuksan</dc:creator>
  <cp:keywords>engleski jezik; školska knjiga; footsteps 4; siniša vuksan</cp:keywords>
  <cp:lastModifiedBy>Iva Palčić Strčić</cp:lastModifiedBy>
  <cp:revision>311</cp:revision>
  <dcterms:created xsi:type="dcterms:W3CDTF">2020-09-12T11:20:19Z</dcterms:created>
  <dcterms:modified xsi:type="dcterms:W3CDTF">2022-03-11T08:15:53Z</dcterms:modified>
  <cp:category>8. razred</cp:category>
</cp:coreProperties>
</file>